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993300"/>
    <a:srgbClr val="800080"/>
    <a:srgbClr val="003399"/>
    <a:srgbClr val="990033"/>
    <a:srgbClr val="810339"/>
    <a:srgbClr val="009900"/>
    <a:srgbClr val="6600CC"/>
    <a:srgbClr val="9900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0484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Notes Placeholder 1048617"/>
          <p:cNvSpPr>
            <a:spLocks noGrp="1"/>
          </p:cNvSpPr>
          <p:nvPr>
            <p:ph type="body"/>
          </p:nvPr>
        </p:nvSpPr>
        <p:spPr/>
      </p:sp>
    </p:spTree>
    <p:extLst>
      <p:ext uri="{BB962C8B-B14F-4D97-AF65-F5344CB8AC3E}">
        <p14:creationId xmlns:p14="http://schemas.microsoft.com/office/powerpoint/2010/main" xmlns="" val="57792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1108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7474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3430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3451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9269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8413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3810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3092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6453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2779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0303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2019/8/1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7428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ctrTitle"/>
          </p:nvPr>
        </p:nvSpPr>
        <p:spPr>
          <a:xfrm>
            <a:off x="321969" y="1262129"/>
            <a:ext cx="7070504" cy="850005"/>
          </a:xfrm>
        </p:spPr>
        <p:txBody>
          <a:bodyPr>
            <a:normAutofit fontScale="90000"/>
          </a:bodyPr>
          <a:lstStyle/>
          <a:p>
            <a:r>
              <a:rPr lang="en-US" altLang="zh-CN" sz="5400" b="1" dirty="0" smtClean="0">
                <a:solidFill>
                  <a:srgbClr val="800000"/>
                </a:solidFill>
              </a:rPr>
              <a:t>      CYBER </a:t>
            </a:r>
            <a:r>
              <a:rPr lang="en-US" altLang="zh-CN" sz="5400" b="1" dirty="0">
                <a:solidFill>
                  <a:srgbClr val="800000"/>
                </a:solidFill>
              </a:rPr>
              <a:t>PSYCHOLOGY</a:t>
            </a:r>
          </a:p>
        </p:txBody>
      </p:sp>
      <p:sp>
        <p:nvSpPr>
          <p:cNvPr id="1048604" name="Subtitle 2"/>
          <p:cNvSpPr>
            <a:spLocks noGrp="1"/>
          </p:cNvSpPr>
          <p:nvPr>
            <p:ph type="subTitle" idx="1"/>
          </p:nvPr>
        </p:nvSpPr>
        <p:spPr>
          <a:xfrm>
            <a:off x="1091483" y="2556171"/>
            <a:ext cx="6858000" cy="2720978"/>
          </a:xfrm>
        </p:spPr>
        <p:txBody>
          <a:bodyPr/>
          <a:lstStyle/>
          <a:p>
            <a:r>
              <a:rPr lang="en-US" altLang="zh-CN" sz="2400" b="1" dirty="0">
                <a:solidFill>
                  <a:srgbClr val="9900CC"/>
                </a:solidFill>
              </a:rPr>
              <a:t>TOPIC:INTRODUCTION  TO CYBER PSYCHOLOGY </a:t>
            </a:r>
          </a:p>
          <a:p>
            <a:endParaRPr lang="en-US" altLang="zh-CN" dirty="0"/>
          </a:p>
          <a:p>
            <a:endParaRPr lang="en-US" altLang="zh-CN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04860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GB" dirty="0"/>
              <a:t>  </a:t>
            </a:r>
            <a:r>
              <a:rPr lang="en-US" altLang="en-GB" sz="3600" b="1" dirty="0" smtClean="0">
                <a:solidFill>
                  <a:srgbClr val="990000"/>
                </a:solidFill>
              </a:rPr>
              <a:t>CYBERSPACE </a:t>
            </a:r>
            <a:r>
              <a:rPr lang="en-US" altLang="en-GB" sz="3600" b="1" dirty="0">
                <a:solidFill>
                  <a:srgbClr val="990000"/>
                </a:solidFill>
              </a:rPr>
              <a:t>AS PSYCHOLOGICAL SPACE</a:t>
            </a:r>
            <a:endParaRPr lang="en-GB" sz="3600" b="1" dirty="0">
              <a:solidFill>
                <a:srgbClr val="990000"/>
              </a:solidFill>
            </a:endParaRPr>
          </a:p>
        </p:txBody>
      </p:sp>
      <p:sp>
        <p:nvSpPr>
          <p:cNvPr id="1048608" name="Content Placeholder 1048607"/>
          <p:cNvSpPr>
            <a:spLocks noGrp="1"/>
          </p:cNvSpPr>
          <p:nvPr>
            <p:ph idx="1"/>
          </p:nvPr>
        </p:nvSpPr>
        <p:spPr/>
        <p:txBody>
          <a:bodyPr>
            <a:normAutofit fontScale="93214" lnSpcReduction="10000"/>
          </a:bodyPr>
          <a:lstStyle/>
          <a:p>
            <a:r>
              <a:rPr lang="en-US" altLang="en-GB" sz="3000" i="1" dirty="0">
                <a:solidFill>
                  <a:srgbClr val="800080"/>
                </a:solidFill>
              </a:rPr>
              <a:t>On the deep </a:t>
            </a:r>
            <a:r>
              <a:rPr lang="en-US" altLang="en-GB" sz="3000" i="1" dirty="0" smtClean="0">
                <a:solidFill>
                  <a:srgbClr val="800080"/>
                </a:solidFill>
              </a:rPr>
              <a:t>Psychological level, people  </a:t>
            </a:r>
            <a:r>
              <a:rPr lang="en-US" altLang="en-GB" sz="3000" i="1" dirty="0">
                <a:solidFill>
                  <a:srgbClr val="800080"/>
                </a:solidFill>
              </a:rPr>
              <a:t>often experience their computers and cyberspace as an extension  of their minds and personalities- </a:t>
            </a:r>
            <a:r>
              <a:rPr lang="en-US" altLang="en-GB" sz="3000" i="1" dirty="0" smtClean="0">
                <a:solidFill>
                  <a:srgbClr val="800080"/>
                </a:solidFill>
              </a:rPr>
              <a:t>a "space" </a:t>
            </a:r>
            <a:r>
              <a:rPr lang="en-US" altLang="en-GB" sz="3000" i="1" dirty="0">
                <a:solidFill>
                  <a:srgbClr val="800080"/>
                </a:solidFill>
              </a:rPr>
              <a:t>that reflects their  tastes ,attitudes, and interest. </a:t>
            </a:r>
            <a:endParaRPr lang="en-GB" sz="3000" i="1" dirty="0">
              <a:solidFill>
                <a:srgbClr val="800080"/>
              </a:solidFill>
            </a:endParaRPr>
          </a:p>
          <a:p>
            <a:r>
              <a:rPr lang="en-US" altLang="en-GB" sz="3000" i="1" dirty="0">
                <a:solidFill>
                  <a:srgbClr val="800080"/>
                </a:solidFill>
              </a:rPr>
              <a:t>In psychoanalytic  terms , cyberspace  may become a type of </a:t>
            </a:r>
            <a:r>
              <a:rPr lang="en-US" altLang="en-GB" sz="3000" i="1" dirty="0" smtClean="0">
                <a:solidFill>
                  <a:srgbClr val="800080"/>
                </a:solidFill>
              </a:rPr>
              <a:t>"transitional space "that </a:t>
            </a:r>
            <a:r>
              <a:rPr lang="en-US" altLang="en-GB" sz="3000" i="1" dirty="0">
                <a:solidFill>
                  <a:srgbClr val="800080"/>
                </a:solidFill>
              </a:rPr>
              <a:t>is an extension  of the individual's </a:t>
            </a:r>
            <a:r>
              <a:rPr lang="en-US" altLang="en-GB" sz="3000" i="1" dirty="0" err="1" smtClean="0">
                <a:solidFill>
                  <a:srgbClr val="800080"/>
                </a:solidFill>
              </a:rPr>
              <a:t>intrapsychic</a:t>
            </a:r>
            <a:r>
              <a:rPr lang="en-US" altLang="en-GB" sz="3000" i="1" dirty="0" smtClean="0">
                <a:solidFill>
                  <a:srgbClr val="800080"/>
                </a:solidFill>
              </a:rPr>
              <a:t> </a:t>
            </a:r>
            <a:r>
              <a:rPr lang="en-US" altLang="en-GB" sz="3000" i="1" dirty="0">
                <a:solidFill>
                  <a:srgbClr val="800080"/>
                </a:solidFill>
              </a:rPr>
              <a:t>world. </a:t>
            </a:r>
            <a:endParaRPr lang="en-GB" sz="3000" i="1" dirty="0">
              <a:solidFill>
                <a:srgbClr val="800080"/>
              </a:solidFill>
            </a:endParaRPr>
          </a:p>
          <a:p>
            <a:r>
              <a:rPr lang="en-US" altLang="en-GB" sz="3000" i="1" dirty="0">
                <a:solidFill>
                  <a:srgbClr val="800080"/>
                </a:solidFill>
              </a:rPr>
              <a:t>It may be experienced as an intermediate zone between  self and other that is part self and part other</a:t>
            </a:r>
            <a:r>
              <a:rPr lang="en-US" altLang="en-GB" dirty="0">
                <a:solidFill>
                  <a:srgbClr val="800080"/>
                </a:solidFill>
              </a:rPr>
              <a:t>. </a:t>
            </a:r>
            <a:endParaRPr lang="en-GB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104860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GB" sz="3200" i="1" dirty="0">
                <a:solidFill>
                  <a:srgbClr val="7030A0"/>
                </a:solidFill>
              </a:rPr>
              <a:t>The internet  also includes the opportunity to </a:t>
            </a:r>
            <a:r>
              <a:rPr lang="en-US" altLang="en-GB" sz="3200" i="1" dirty="0" smtClean="0">
                <a:solidFill>
                  <a:srgbClr val="7030A0"/>
                </a:solidFill>
              </a:rPr>
              <a:t> </a:t>
            </a:r>
            <a:r>
              <a:rPr lang="en-US" altLang="en-GB" sz="3200" i="1" dirty="0" err="1" smtClean="0">
                <a:solidFill>
                  <a:srgbClr val="7030A0"/>
                </a:solidFill>
              </a:rPr>
              <a:t>inte</a:t>
            </a:r>
            <a:r>
              <a:rPr lang="en-GB" altLang="en-GB" sz="3200" i="1" dirty="0">
                <a:solidFill>
                  <a:srgbClr val="7030A0"/>
                </a:solidFill>
              </a:rPr>
              <a:t>r</a:t>
            </a:r>
            <a:r>
              <a:rPr lang="en-US" altLang="en-GB" sz="3200" i="1" dirty="0" smtClean="0">
                <a:solidFill>
                  <a:srgbClr val="7030A0"/>
                </a:solidFill>
              </a:rPr>
              <a:t>act </a:t>
            </a:r>
            <a:r>
              <a:rPr lang="en-US" altLang="en-GB" sz="3200" i="1" dirty="0">
                <a:solidFill>
                  <a:srgbClr val="7030A0"/>
                </a:solidFill>
              </a:rPr>
              <a:t>with other people, a collective  shaping of meaning  and purpose </a:t>
            </a:r>
            <a:r>
              <a:rPr lang="en-US" altLang="en-GB" sz="3200" i="1" dirty="0" smtClean="0">
                <a:solidFill>
                  <a:srgbClr val="7030A0"/>
                </a:solidFill>
              </a:rPr>
              <a:t>elevates </a:t>
            </a:r>
            <a:r>
              <a:rPr lang="en-US" altLang="en-GB" sz="3200" i="1" dirty="0">
                <a:solidFill>
                  <a:srgbClr val="7030A0"/>
                </a:solidFill>
              </a:rPr>
              <a:t>cyberspace into social  space that psychologically transcends traditional media. </a:t>
            </a:r>
            <a:endParaRPr lang="en-GB" sz="32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048609"/>
          <p:cNvSpPr>
            <a:spLocks noGrp="1"/>
          </p:cNvSpPr>
          <p:nvPr>
            <p:ph type="title"/>
          </p:nvPr>
        </p:nvSpPr>
        <p:spPr>
          <a:xfrm>
            <a:off x="834712" y="197701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en-GB" sz="4800" b="1" dirty="0">
                <a:solidFill>
                  <a:schemeClr val="accent6">
                    <a:lumMod val="50000"/>
                  </a:schemeClr>
                </a:solidFill>
              </a:rPr>
              <a:t>PSYCHOLOGY  IN CYBERSPACE </a:t>
            </a:r>
            <a:endParaRPr lang="en-GB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48611" name="Content Placeholder 1048610"/>
          <p:cNvSpPr>
            <a:spLocks noGrp="1"/>
          </p:cNvSpPr>
          <p:nvPr>
            <p:ph idx="1"/>
          </p:nvPr>
        </p:nvSpPr>
        <p:spPr>
          <a:xfrm>
            <a:off x="590014" y="1761230"/>
            <a:ext cx="7886700" cy="4351338"/>
          </a:xfrm>
        </p:spPr>
        <p:txBody>
          <a:bodyPr>
            <a:normAutofit fontScale="94286"/>
          </a:bodyPr>
          <a:lstStyle/>
          <a:p>
            <a:r>
              <a:rPr lang="en-US" altLang="en-GB" i="1" dirty="0" smtClean="0">
                <a:solidFill>
                  <a:srgbClr val="810339"/>
                </a:solidFill>
              </a:rPr>
              <a:t>This </a:t>
            </a:r>
            <a:r>
              <a:rPr lang="en-US" altLang="en-GB" i="1" dirty="0">
                <a:solidFill>
                  <a:srgbClr val="810339"/>
                </a:solidFill>
              </a:rPr>
              <a:t>topic that evolved became  as diverse as the discipline of psychology. </a:t>
            </a:r>
            <a:endParaRPr lang="en-GB" i="1" dirty="0">
              <a:solidFill>
                <a:srgbClr val="810339"/>
              </a:solidFill>
            </a:endParaRPr>
          </a:p>
          <a:p>
            <a:r>
              <a:rPr lang="en-US" altLang="en-GB" i="1" dirty="0">
                <a:solidFill>
                  <a:srgbClr val="810339"/>
                </a:solidFill>
              </a:rPr>
              <a:t>Researchers from all branches of psychology  became interested in cyberspace, including cognitive, social,  educational, organizational, personality, clinical,  and experimental psychologist. </a:t>
            </a:r>
            <a:endParaRPr lang="en-GB" i="1" dirty="0">
              <a:solidFill>
                <a:srgbClr val="810339"/>
              </a:solidFill>
            </a:endParaRPr>
          </a:p>
          <a:p>
            <a:r>
              <a:rPr lang="en-US" altLang="en-GB" i="1" dirty="0">
                <a:solidFill>
                  <a:srgbClr val="810339"/>
                </a:solidFill>
              </a:rPr>
              <a:t>The boundaries of" privacy "are more complex. </a:t>
            </a:r>
            <a:endParaRPr lang="en-GB" i="1" dirty="0">
              <a:solidFill>
                <a:srgbClr val="810339"/>
              </a:solidFill>
            </a:endParaRPr>
          </a:p>
          <a:p>
            <a:r>
              <a:rPr lang="en-US" altLang="en-GB" i="1" dirty="0">
                <a:solidFill>
                  <a:srgbClr val="810339"/>
                </a:solidFill>
              </a:rPr>
              <a:t>Geographical  boundaries  are transcended</a:t>
            </a:r>
            <a:endParaRPr lang="en-GB" i="1" dirty="0">
              <a:solidFill>
                <a:srgbClr val="810339"/>
              </a:solidFill>
            </a:endParaRPr>
          </a:p>
          <a:p>
            <a:r>
              <a:rPr lang="en-US" altLang="en-GB" i="1" dirty="0">
                <a:solidFill>
                  <a:srgbClr val="810339"/>
                </a:solidFill>
              </a:rPr>
              <a:t> "cyberspace "or" internet" is far from being s monolithic entity. Nor static.</a:t>
            </a:r>
            <a:endParaRPr lang="en-GB" i="1" dirty="0">
              <a:solidFill>
                <a:srgbClr val="810339"/>
              </a:solidFill>
            </a:endParaRPr>
          </a:p>
          <a:p>
            <a:r>
              <a:rPr lang="en-US" altLang="en-GB" i="1" dirty="0">
                <a:solidFill>
                  <a:srgbClr val="810339"/>
                </a:solidFill>
              </a:rPr>
              <a:t>it is a multiplicity  of environments all of which  are changing  field.</a:t>
            </a:r>
            <a:endParaRPr lang="en-GB" i="1" dirty="0">
              <a:solidFill>
                <a:srgbClr val="810339"/>
              </a:solidFill>
            </a:endParaRPr>
          </a:p>
          <a:p>
            <a:r>
              <a:rPr lang="en-US" altLang="en-GB" i="1" dirty="0">
                <a:solidFill>
                  <a:srgbClr val="810339"/>
                </a:solidFill>
              </a:rPr>
              <a:t>Psychology  need to be equally  swift and flexible in its </a:t>
            </a:r>
            <a:r>
              <a:rPr lang="en-US" altLang="en-GB" i="1" dirty="0" smtClean="0">
                <a:solidFill>
                  <a:srgbClr val="810339"/>
                </a:solidFill>
              </a:rPr>
              <a:t>methods of research and theoretical framework </a:t>
            </a:r>
            <a:endParaRPr lang="en-GB" i="1" dirty="0">
              <a:solidFill>
                <a:srgbClr val="81033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048611"/>
          <p:cNvSpPr>
            <a:spLocks noGrp="1"/>
          </p:cNvSpPr>
          <p:nvPr>
            <p:ph type="title"/>
          </p:nvPr>
        </p:nvSpPr>
        <p:spPr>
          <a:xfrm>
            <a:off x="512740" y="236337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en-GB" sz="2400" b="1" dirty="0" smtClean="0">
                <a:solidFill>
                  <a:srgbClr val="990033"/>
                </a:solidFill>
              </a:rPr>
              <a:t>         CYBER </a:t>
            </a:r>
            <a:r>
              <a:rPr lang="en-US" altLang="en-GB" sz="2400" b="1" dirty="0">
                <a:solidFill>
                  <a:srgbClr val="990033"/>
                </a:solidFill>
              </a:rPr>
              <a:t>PSYCHOLOGY- AN EMERGING </a:t>
            </a:r>
            <a:r>
              <a:rPr lang="en-US" altLang="en-GB" sz="2400" b="1" dirty="0" smtClean="0">
                <a:solidFill>
                  <a:srgbClr val="990033"/>
                </a:solidFill>
              </a:rPr>
              <a:t>FIELD </a:t>
            </a:r>
            <a:r>
              <a:rPr lang="en-US" altLang="en-GB" sz="2400" b="1" dirty="0">
                <a:solidFill>
                  <a:srgbClr val="990033"/>
                </a:solidFill>
              </a:rPr>
              <a:t>OF RESEARCH </a:t>
            </a:r>
            <a:endParaRPr lang="en-GB" sz="2400" b="1" dirty="0">
              <a:solidFill>
                <a:srgbClr val="990033"/>
              </a:solidFill>
            </a:endParaRPr>
          </a:p>
        </p:txBody>
      </p:sp>
      <p:sp>
        <p:nvSpPr>
          <p:cNvPr id="1048613" name="Content Placeholder 1048612"/>
          <p:cNvSpPr>
            <a:spLocks noGrp="1"/>
          </p:cNvSpPr>
          <p:nvPr>
            <p:ph idx="1"/>
          </p:nvPr>
        </p:nvSpPr>
        <p:spPr/>
        <p:txBody>
          <a:bodyPr>
            <a:normAutofit fontScale="86071" lnSpcReduction="10000"/>
          </a:bodyPr>
          <a:lstStyle/>
          <a:p>
            <a:r>
              <a:rPr lang="en-US" altLang="en-GB" sz="3000" i="1" dirty="0">
                <a:solidFill>
                  <a:srgbClr val="003399"/>
                </a:solidFill>
              </a:rPr>
              <a:t>There are few factors  significantly  affect the development of </a:t>
            </a:r>
            <a:r>
              <a:rPr lang="en-US" altLang="en-GB" sz="3000" i="1" dirty="0" smtClean="0">
                <a:solidFill>
                  <a:srgbClr val="003399"/>
                </a:solidFill>
              </a:rPr>
              <a:t>behavior  </a:t>
            </a:r>
            <a:r>
              <a:rPr lang="en-US" altLang="en-GB" sz="3000" i="1" dirty="0">
                <a:solidFill>
                  <a:srgbClr val="003399"/>
                </a:solidFill>
              </a:rPr>
              <a:t>in cyberspace , but rapidly  developing, some times revolutionary  technology-  that are impossible  to predict. </a:t>
            </a:r>
            <a:endParaRPr lang="en-GB" sz="3000" i="1" dirty="0">
              <a:solidFill>
                <a:srgbClr val="003399"/>
              </a:solidFill>
            </a:endParaRPr>
          </a:p>
          <a:p>
            <a:r>
              <a:rPr lang="en-US" altLang="en-GB" sz="3000" i="1" dirty="0">
                <a:solidFill>
                  <a:srgbClr val="003399"/>
                </a:solidFill>
              </a:rPr>
              <a:t>WEB 2.0 including blogging,  </a:t>
            </a:r>
            <a:r>
              <a:rPr lang="en-US" altLang="en-GB" sz="3000" i="1" dirty="0" smtClean="0">
                <a:solidFill>
                  <a:srgbClr val="003399"/>
                </a:solidFill>
              </a:rPr>
              <a:t>podcasting, Wikipedia  </a:t>
            </a:r>
            <a:r>
              <a:rPr lang="en-US" altLang="en-GB" sz="3000" i="1" dirty="0">
                <a:solidFill>
                  <a:srgbClr val="003399"/>
                </a:solidFill>
              </a:rPr>
              <a:t>etc........is the main functions  of internet. </a:t>
            </a:r>
            <a:endParaRPr lang="en-GB" sz="3000" i="1" dirty="0">
              <a:solidFill>
                <a:srgbClr val="003399"/>
              </a:solidFill>
            </a:endParaRPr>
          </a:p>
          <a:p>
            <a:r>
              <a:rPr lang="en-US" altLang="en-GB" sz="3000" i="1" dirty="0">
                <a:solidFill>
                  <a:srgbClr val="003399"/>
                </a:solidFill>
              </a:rPr>
              <a:t>Technological innovation  which influences what people are exposed </a:t>
            </a:r>
            <a:r>
              <a:rPr lang="en-US" altLang="en-GB" sz="3000" i="1" dirty="0" smtClean="0">
                <a:solidFill>
                  <a:srgbClr val="003399"/>
                </a:solidFill>
              </a:rPr>
              <a:t>to, has </a:t>
            </a:r>
            <a:r>
              <a:rPr lang="en-US" altLang="en-GB" sz="3000" i="1" dirty="0">
                <a:solidFill>
                  <a:srgbClr val="003399"/>
                </a:solidFill>
              </a:rPr>
              <a:t>made a significant  change in the use of the internet.</a:t>
            </a:r>
            <a:endParaRPr lang="en-GB" sz="3000" i="1" dirty="0">
              <a:solidFill>
                <a:srgbClr val="003399"/>
              </a:solidFill>
            </a:endParaRPr>
          </a:p>
          <a:p>
            <a:r>
              <a:rPr lang="en-US" altLang="en-GB" sz="3000" i="1" dirty="0">
                <a:solidFill>
                  <a:srgbClr val="003399"/>
                </a:solidFill>
              </a:rPr>
              <a:t>Cyber Psychology  is highly  dynamic. </a:t>
            </a:r>
            <a:endParaRPr lang="en-GB" sz="3000" i="1" dirty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en-US" altLang="en-GB" sz="3000" i="1" dirty="0">
                <a:solidFill>
                  <a:srgbClr val="003399"/>
                </a:solidFill>
              </a:rPr>
              <a:t> </a:t>
            </a:r>
            <a:endParaRPr lang="en-GB" sz="3000" i="1" dirty="0">
              <a:solidFill>
                <a:srgbClr val="003399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0486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GB" sz="6600" b="1" dirty="0"/>
              <a:t>      </a:t>
            </a:r>
            <a:r>
              <a:rPr lang="en-US" altLang="en-GB" sz="6600" b="1" u="sng" dirty="0" smtClean="0">
                <a:solidFill>
                  <a:srgbClr val="800080"/>
                </a:solidFill>
              </a:rPr>
              <a:t>CONCLUSION </a:t>
            </a:r>
            <a:endParaRPr lang="en-GB" sz="6600" b="1" u="sng" dirty="0">
              <a:solidFill>
                <a:srgbClr val="800080"/>
              </a:solidFill>
            </a:endParaRPr>
          </a:p>
        </p:txBody>
      </p:sp>
      <p:sp>
        <p:nvSpPr>
          <p:cNvPr id="1048615" name="Content Placeholder 104861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6429"/>
          </a:bodyPr>
          <a:lstStyle/>
          <a:p>
            <a:r>
              <a:rPr lang="en-US" altLang="en-GB" sz="3300" i="1" dirty="0">
                <a:solidFill>
                  <a:srgbClr val="993300"/>
                </a:solidFill>
              </a:rPr>
              <a:t>In this seminar we </a:t>
            </a:r>
            <a:r>
              <a:rPr lang="en-US" altLang="en-GB" sz="3300" i="1" dirty="0" smtClean="0">
                <a:solidFill>
                  <a:srgbClr val="993300"/>
                </a:solidFill>
              </a:rPr>
              <a:t>detail </a:t>
            </a:r>
            <a:r>
              <a:rPr lang="en-US" altLang="en-GB" sz="3300" i="1" dirty="0">
                <a:solidFill>
                  <a:srgbClr val="993300"/>
                </a:solidFill>
              </a:rPr>
              <a:t>learned about C</a:t>
            </a:r>
            <a:r>
              <a:rPr lang="en-US" altLang="en-GB" sz="3300" i="1" dirty="0" smtClean="0">
                <a:solidFill>
                  <a:srgbClr val="993300"/>
                </a:solidFill>
              </a:rPr>
              <a:t>yber Psychology </a:t>
            </a:r>
            <a:r>
              <a:rPr lang="en-US" altLang="en-GB" sz="3300" i="1" dirty="0">
                <a:solidFill>
                  <a:srgbClr val="993300"/>
                </a:solidFill>
              </a:rPr>
              <a:t>and its </a:t>
            </a:r>
            <a:r>
              <a:rPr lang="en-US" altLang="en-GB" sz="3300" i="1" dirty="0" smtClean="0">
                <a:solidFill>
                  <a:srgbClr val="993300"/>
                </a:solidFill>
              </a:rPr>
              <a:t>important  </a:t>
            </a:r>
            <a:r>
              <a:rPr lang="en-US" altLang="en-GB" sz="3300" i="1" dirty="0">
                <a:solidFill>
                  <a:srgbClr val="993300"/>
                </a:solidFill>
              </a:rPr>
              <a:t>in society and also its development.</a:t>
            </a:r>
            <a:endParaRPr lang="en-GB" sz="3300" i="1" dirty="0">
              <a:solidFill>
                <a:srgbClr val="993300"/>
              </a:solidFill>
            </a:endParaRPr>
          </a:p>
          <a:p>
            <a:r>
              <a:rPr lang="en-US" altLang="en-GB" sz="3300" i="1" dirty="0">
                <a:solidFill>
                  <a:srgbClr val="993300"/>
                </a:solidFill>
              </a:rPr>
              <a:t>We also learned  cybernetics, its </a:t>
            </a:r>
            <a:r>
              <a:rPr lang="en-US" altLang="en-GB" sz="3300" i="1" dirty="0" smtClean="0">
                <a:solidFill>
                  <a:srgbClr val="993300"/>
                </a:solidFill>
              </a:rPr>
              <a:t>origins </a:t>
            </a:r>
            <a:r>
              <a:rPr lang="en-US" altLang="en-GB" sz="3300" i="1" dirty="0">
                <a:solidFill>
                  <a:srgbClr val="993300"/>
                </a:solidFill>
              </a:rPr>
              <a:t>of AI in cybernetics and cybernetics today.</a:t>
            </a:r>
            <a:endParaRPr lang="en-GB" sz="3300" i="1" dirty="0">
              <a:solidFill>
                <a:srgbClr val="993300"/>
              </a:solidFill>
            </a:endParaRPr>
          </a:p>
          <a:p>
            <a:r>
              <a:rPr lang="en-US" altLang="en-GB" sz="3300" i="1" dirty="0">
                <a:solidFill>
                  <a:srgbClr val="993300"/>
                </a:solidFill>
              </a:rPr>
              <a:t>And also we learned  cyberspace  as psychological space ,psychology  in cyberspace and C</a:t>
            </a:r>
            <a:r>
              <a:rPr lang="en-US" altLang="en-GB" sz="3300" i="1" dirty="0" smtClean="0">
                <a:solidFill>
                  <a:srgbClr val="993300"/>
                </a:solidFill>
              </a:rPr>
              <a:t>yber Psychology </a:t>
            </a:r>
            <a:r>
              <a:rPr lang="en-US" altLang="en-GB" sz="3300" i="1" dirty="0">
                <a:solidFill>
                  <a:srgbClr val="993300"/>
                </a:solidFill>
              </a:rPr>
              <a:t>-an emerging field of Research.  </a:t>
            </a:r>
            <a:endParaRPr lang="en-GB" sz="3300" i="1" dirty="0">
              <a:solidFill>
                <a:srgbClr val="9933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0486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GB" dirty="0"/>
              <a:t>                 </a:t>
            </a:r>
            <a:r>
              <a:rPr lang="en-US" altLang="en-GB" sz="6000" b="1" u="sng" dirty="0">
                <a:solidFill>
                  <a:srgbClr val="C00000"/>
                </a:solidFill>
              </a:rPr>
              <a:t>REFERENCES</a:t>
            </a:r>
            <a:endParaRPr lang="en-GB" sz="6000" b="1" u="sng" dirty="0">
              <a:solidFill>
                <a:srgbClr val="C00000"/>
              </a:solidFill>
            </a:endParaRPr>
          </a:p>
        </p:txBody>
      </p:sp>
      <p:sp>
        <p:nvSpPr>
          <p:cNvPr id="1048617" name="Rectangle 1048616"/>
          <p:cNvSpPr>
            <a:spLocks noGrp="1"/>
          </p:cNvSpPr>
          <p:nvPr/>
        </p:nvSpPr>
        <p:spPr>
          <a:xfrm>
            <a:off x="628649" y="169068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GB" sz="2400" b="1" i="1" dirty="0">
                <a:solidFill>
                  <a:srgbClr val="0000CC"/>
                </a:solidFill>
              </a:rPr>
              <a:t> </a:t>
            </a:r>
            <a:r>
              <a:rPr lang="en-US" altLang="en-GB" sz="2400" b="1" i="1" dirty="0" err="1">
                <a:solidFill>
                  <a:srgbClr val="0000CC"/>
                </a:solidFill>
              </a:rPr>
              <a:t>Ravindra</a:t>
            </a:r>
            <a:r>
              <a:rPr lang="en-US" altLang="en-GB" sz="2400" b="1" i="1" dirty="0">
                <a:solidFill>
                  <a:srgbClr val="0000CC"/>
                </a:solidFill>
              </a:rPr>
              <a:t> Thakur.(2011).Cyber psychology.</a:t>
            </a:r>
            <a:endParaRPr lang="en-GB" sz="2400" b="1" i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en-GB" sz="2400" b="1" i="1" dirty="0">
                <a:solidFill>
                  <a:srgbClr val="0000CC"/>
                </a:solidFill>
              </a:rPr>
              <a:t>       Global vision  publishing House. New Delhi.</a:t>
            </a:r>
            <a:endParaRPr lang="en-GB" sz="2400" b="1" i="1" dirty="0">
              <a:solidFill>
                <a:srgbClr val="0000CC"/>
              </a:solidFill>
            </a:endParaRPr>
          </a:p>
          <a:p>
            <a:r>
              <a:rPr lang="en-US" altLang="en-GB" sz="2400" b="1" i="1" dirty="0">
                <a:solidFill>
                  <a:srgbClr val="0000CC"/>
                </a:solidFill>
              </a:rPr>
              <a:t>Suryanarayana,N.V.S.,</a:t>
            </a:r>
            <a:r>
              <a:rPr lang="en-US" altLang="en-GB" sz="2400" b="1" i="1" dirty="0" err="1">
                <a:solidFill>
                  <a:srgbClr val="0000CC"/>
                </a:solidFill>
              </a:rPr>
              <a:t>Himabindu,G.and</a:t>
            </a:r>
            <a:endParaRPr lang="en-GB" sz="2400" b="1" i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en-GB" sz="2400" b="1" i="1" dirty="0">
                <a:solidFill>
                  <a:srgbClr val="0000CC"/>
                </a:solidFill>
              </a:rPr>
              <a:t>     </a:t>
            </a:r>
            <a:r>
              <a:rPr lang="en-US" altLang="en-GB" sz="2400" b="1" i="1" dirty="0" err="1">
                <a:solidFill>
                  <a:srgbClr val="0000CC"/>
                </a:solidFill>
              </a:rPr>
              <a:t>Neelima</a:t>
            </a:r>
            <a:r>
              <a:rPr lang="en-US" altLang="en-GB" sz="2400" b="1" i="1" dirty="0">
                <a:solidFill>
                  <a:srgbClr val="0000CC"/>
                </a:solidFill>
              </a:rPr>
              <a:t>, V.(2011).Cyber psychology.</a:t>
            </a:r>
            <a:endParaRPr lang="en-GB" sz="2400" b="1" i="1" dirty="0">
              <a:solidFill>
                <a:srgbClr val="0000CC"/>
              </a:solidFill>
            </a:endParaRPr>
          </a:p>
          <a:p>
            <a:r>
              <a:rPr lang="en-US" altLang="en-GB" sz="2400" b="1" i="1" dirty="0">
                <a:solidFill>
                  <a:srgbClr val="0000CC"/>
                </a:solidFill>
              </a:rPr>
              <a:t>  </a:t>
            </a:r>
            <a:r>
              <a:rPr lang="en-US" altLang="en-GB" sz="2400" b="1" i="1" dirty="0" smtClean="0">
                <a:solidFill>
                  <a:srgbClr val="0000CC"/>
                </a:solidFill>
              </a:rPr>
              <a:t>http://www-usr.rider.edu/suler/psycyber/psycyber.html</a:t>
            </a:r>
            <a:r>
              <a:rPr lang="en-US" altLang="en-GB" dirty="0" smtClean="0"/>
              <a:t>.                                    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3032" y="-128789"/>
            <a:ext cx="9581882" cy="698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00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04860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dirty="0"/>
              <a:t>                 </a:t>
            </a:r>
            <a:r>
              <a:rPr lang="en-US" altLang="en-GB" sz="5400" b="1" u="sng" dirty="0">
                <a:solidFill>
                  <a:srgbClr val="002060"/>
                </a:solidFill>
              </a:rPr>
              <a:t>CONTENTS</a:t>
            </a:r>
            <a:endParaRPr lang="en-GB" sz="5400" b="1" u="sng" dirty="0">
              <a:solidFill>
                <a:srgbClr val="002060"/>
              </a:solidFill>
            </a:endParaRPr>
          </a:p>
        </p:txBody>
      </p:sp>
      <p:sp>
        <p:nvSpPr>
          <p:cNvPr id="1048606" name="Content Placeholder 1048605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algn="just"/>
            <a:r>
              <a:rPr lang="en-GB" sz="3100" dirty="0" smtClean="0">
                <a:solidFill>
                  <a:schemeClr val="accent2">
                    <a:lumMod val="50000"/>
                  </a:schemeClr>
                </a:solidFill>
              </a:rPr>
              <a:t>Introduction</a:t>
            </a:r>
            <a:endParaRPr lang="en-GB" sz="31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 smtClean="0">
                <a:solidFill>
                  <a:schemeClr val="accent2">
                    <a:lumMod val="50000"/>
                  </a:schemeClr>
                </a:solidFill>
              </a:rPr>
              <a:t>Definition  </a:t>
            </a:r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of Cyber Psychology 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 smtClean="0">
                <a:solidFill>
                  <a:schemeClr val="accent2">
                    <a:lumMod val="50000"/>
                  </a:schemeClr>
                </a:solidFill>
              </a:rPr>
              <a:t>Practical </a:t>
            </a:r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uses of cyber psychology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Cybernetics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 origins of AI (Artificial intelligence )in cybernetics 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Cyberspace  as Psychological space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Psychology  in Cyberspace 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Emerging  field of  research in Cyber  Psychology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Conclusion 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en-GB" sz="2700" dirty="0">
                <a:solidFill>
                  <a:schemeClr val="accent2">
                    <a:lumMod val="50000"/>
                  </a:schemeClr>
                </a:solidFill>
              </a:rPr>
              <a:t>References </a:t>
            </a:r>
            <a:endParaRPr lang="en-GB" sz="27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04859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GB" dirty="0">
                <a:solidFill>
                  <a:srgbClr val="FF0000"/>
                </a:solidFill>
              </a:rPr>
              <a:t>        </a:t>
            </a:r>
            <a:r>
              <a:rPr lang="en-US" altLang="en-GB" dirty="0" smtClean="0">
                <a:solidFill>
                  <a:srgbClr val="FF0000"/>
                </a:solidFill>
              </a:rPr>
              <a:t>      </a:t>
            </a:r>
            <a:r>
              <a:rPr lang="en-US" altLang="en-GB" sz="5400" b="1" u="sng" dirty="0" smtClean="0">
                <a:solidFill>
                  <a:srgbClr val="FF0000"/>
                </a:solidFill>
              </a:rPr>
              <a:t>INTRODUCTION</a:t>
            </a:r>
            <a:endParaRPr lang="en-GB" sz="5400" b="1" u="sng" dirty="0">
              <a:solidFill>
                <a:srgbClr val="FF0000"/>
              </a:solidFill>
            </a:endParaRPr>
          </a:p>
        </p:txBody>
      </p:sp>
      <p:sp>
        <p:nvSpPr>
          <p:cNvPr id="1048597" name="Content Placeholder 1048596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1371600" lvl="3" indent="0">
              <a:buNone/>
            </a:pPr>
            <a:r>
              <a:rPr lang="en-US" altLang="en-GB" sz="2500" i="1" dirty="0">
                <a:solidFill>
                  <a:schemeClr val="accent1">
                    <a:lumMod val="75000"/>
                  </a:schemeClr>
                </a:solidFill>
              </a:rPr>
              <a:t>Cyber psychology is an emerging field of study focusing on information communication technology  (ICT)and its impact of human  </a:t>
            </a:r>
            <a:r>
              <a:rPr lang="en-US" altLang="en-GB" sz="2500" i="1" dirty="0" smtClean="0">
                <a:solidFill>
                  <a:schemeClr val="accent1">
                    <a:lumMod val="75000"/>
                  </a:schemeClr>
                </a:solidFill>
              </a:rPr>
              <a:t>behavior </a:t>
            </a:r>
            <a:r>
              <a:rPr lang="en-US" altLang="en-GB" sz="2500" i="1" dirty="0">
                <a:solidFill>
                  <a:schemeClr val="accent1">
                    <a:lumMod val="75000"/>
                  </a:schemeClr>
                </a:solidFill>
              </a:rPr>
              <a:t>at the individual and societal level. </a:t>
            </a:r>
            <a:endParaRPr lang="en-GB" sz="25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altLang="en-GB" sz="25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altLang="en-GB" sz="25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-</a:t>
            </a:r>
            <a:r>
              <a:rPr lang="en-US" altLang="en-GB" sz="25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GB" sz="2500" i="1" dirty="0">
                <a:solidFill>
                  <a:schemeClr val="accent1">
                    <a:lumMod val="75000"/>
                  </a:schemeClr>
                </a:solidFill>
              </a:rPr>
              <a:t>DR-ANDREW J.CAMPBELL</a:t>
            </a:r>
            <a:endParaRPr lang="en-GB" sz="25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500" i="1" dirty="0">
                <a:solidFill>
                  <a:schemeClr val="accent1">
                    <a:lumMod val="75000"/>
                  </a:schemeClr>
                </a:solidFill>
              </a:rPr>
              <a:t>       Three are 3  societal  areas</a:t>
            </a:r>
            <a:endParaRPr lang="en-GB" sz="25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GB" sz="2500" i="1" dirty="0">
                <a:solidFill>
                  <a:schemeClr val="accent1">
                    <a:lumMod val="75000"/>
                  </a:schemeClr>
                </a:solidFill>
              </a:rPr>
              <a:t>Education ,Employment, Health.</a:t>
            </a:r>
            <a:endParaRPr lang="en-GB" sz="25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GB" sz="2500" i="1" dirty="0">
                <a:solidFill>
                  <a:schemeClr val="accent1">
                    <a:lumMod val="75000"/>
                  </a:schemeClr>
                </a:solidFill>
              </a:rPr>
              <a:t> There are different factors that significantly affect  the development  in cyberspace.</a:t>
            </a:r>
            <a:endParaRPr lang="en-GB" sz="25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GB" sz="2500" i="1" dirty="0">
                <a:solidFill>
                  <a:schemeClr val="accent1">
                    <a:lumMod val="75000"/>
                  </a:schemeClr>
                </a:solidFill>
              </a:rPr>
              <a:t>WEB 2.O including  blogging,  podcasting, Wikipedia etc....</a:t>
            </a:r>
            <a:endParaRPr lang="en-GB" sz="25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048592"/>
          <p:cNvSpPr>
            <a:spLocks noGrp="1"/>
          </p:cNvSpPr>
          <p:nvPr>
            <p:ph type="title"/>
          </p:nvPr>
        </p:nvSpPr>
        <p:spPr>
          <a:xfrm>
            <a:off x="628649" y="500061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en-GB" sz="3600" b="1" dirty="0" smtClean="0">
                <a:solidFill>
                  <a:schemeClr val="accent2">
                    <a:lumMod val="50000"/>
                  </a:schemeClr>
                </a:solidFill>
              </a:rPr>
              <a:t>DEFINITION  </a:t>
            </a:r>
            <a:r>
              <a:rPr lang="en-US" altLang="en-GB" sz="3600" b="1" dirty="0">
                <a:solidFill>
                  <a:schemeClr val="accent2">
                    <a:lumMod val="50000"/>
                  </a:schemeClr>
                </a:solidFill>
              </a:rPr>
              <a:t>OF CYBER </a:t>
            </a:r>
            <a:r>
              <a:rPr lang="en-US" altLang="en-GB" sz="3600" b="1" dirty="0" smtClean="0">
                <a:solidFill>
                  <a:schemeClr val="accent2">
                    <a:lumMod val="50000"/>
                  </a:schemeClr>
                </a:solidFill>
              </a:rPr>
              <a:t>PSYCHOLOGY                </a:t>
            </a:r>
            <a:endParaRPr lang="en-GB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48594" name="Content Placeholder 1048593"/>
          <p:cNvSpPr>
            <a:spLocks noGrp="1"/>
          </p:cNvSpPr>
          <p:nvPr>
            <p:ph idx="1"/>
          </p:nvPr>
        </p:nvSpPr>
        <p:spPr>
          <a:xfrm>
            <a:off x="360609" y="2009104"/>
            <a:ext cx="7611413" cy="4412558"/>
          </a:xfrm>
        </p:spPr>
        <p:txBody>
          <a:bodyPr/>
          <a:lstStyle/>
          <a:p>
            <a:pPr marL="0" indent="0">
              <a:buNone/>
            </a:pPr>
            <a:r>
              <a:rPr lang="en-US" altLang="en-GB" dirty="0" smtClean="0"/>
              <a:t>         </a:t>
            </a:r>
          </a:p>
          <a:p>
            <a:pPr marL="0" indent="0">
              <a:buNone/>
            </a:pPr>
            <a:r>
              <a:rPr lang="en-US" altLang="en-GB" sz="3600" dirty="0"/>
              <a:t> </a:t>
            </a:r>
            <a:r>
              <a:rPr lang="en-US" altLang="en-GB" sz="3600" dirty="0" smtClean="0"/>
              <a:t>        "</a:t>
            </a:r>
            <a:r>
              <a:rPr lang="en-US" altLang="en-GB" sz="3600" i="1" dirty="0" smtClean="0">
                <a:solidFill>
                  <a:srgbClr val="FF0000"/>
                </a:solidFill>
              </a:rPr>
              <a:t>Cyber </a:t>
            </a:r>
            <a:r>
              <a:rPr lang="en-US" altLang="en-GB" sz="3600" i="1" dirty="0">
                <a:solidFill>
                  <a:srgbClr val="FF0000"/>
                </a:solidFill>
              </a:rPr>
              <a:t>Psychology  is an emerging field of study focusing on </a:t>
            </a:r>
            <a:r>
              <a:rPr lang="en-US" altLang="en-GB" sz="3600" i="1" dirty="0" smtClean="0">
                <a:solidFill>
                  <a:srgbClr val="FF0000"/>
                </a:solidFill>
              </a:rPr>
              <a:t>information </a:t>
            </a:r>
            <a:r>
              <a:rPr lang="en-US" altLang="en-GB" sz="3600" i="1" dirty="0">
                <a:solidFill>
                  <a:srgbClr val="FF0000"/>
                </a:solidFill>
              </a:rPr>
              <a:t>communication technology  (ICT)and it's  impact  on human </a:t>
            </a:r>
            <a:r>
              <a:rPr lang="en-US" altLang="en-GB" sz="3600" i="1" dirty="0" smtClean="0">
                <a:solidFill>
                  <a:srgbClr val="FF0000"/>
                </a:solidFill>
              </a:rPr>
              <a:t>behavior </a:t>
            </a:r>
            <a:r>
              <a:rPr lang="en-US" altLang="en-GB" sz="3600" i="1" dirty="0">
                <a:solidFill>
                  <a:srgbClr val="FF0000"/>
                </a:solidFill>
              </a:rPr>
              <a:t>at the individual and societal level. "</a:t>
            </a:r>
            <a:endParaRPr lang="en-GB" sz="3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en-GB" i="1" dirty="0">
                <a:solidFill>
                  <a:srgbClr val="FF0000"/>
                </a:solidFill>
              </a:rPr>
              <a:t>                                         </a:t>
            </a: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en-GB" dirty="0"/>
              <a:t>                                  </a:t>
            </a:r>
            <a:r>
              <a:rPr lang="en-US" altLang="en-GB" dirty="0" smtClean="0"/>
              <a:t>                                       </a:t>
            </a:r>
            <a:r>
              <a:rPr lang="en-US" altLang="en-GB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en-GB" b="1" dirty="0">
                <a:solidFill>
                  <a:schemeClr val="accent6">
                    <a:lumMod val="75000"/>
                  </a:schemeClr>
                </a:solidFill>
              </a:rPr>
              <a:t>DR ANDREW </a:t>
            </a:r>
            <a:r>
              <a:rPr lang="en-US" altLang="en-GB" b="1" dirty="0" smtClean="0">
                <a:solidFill>
                  <a:schemeClr val="accent6">
                    <a:lumMod val="75000"/>
                  </a:schemeClr>
                </a:solidFill>
              </a:rPr>
              <a:t>J.CAMPBELL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title"/>
          </p:nvPr>
        </p:nvSpPr>
        <p:spPr>
          <a:xfrm>
            <a:off x="744560" y="31361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en-GB" sz="3200" b="1" dirty="0">
                <a:solidFill>
                  <a:srgbClr val="00B0F0"/>
                </a:solidFill>
              </a:rPr>
              <a:t>PRACTICAL  USES OF CYBER </a:t>
            </a:r>
            <a:r>
              <a:rPr lang="en-US" altLang="en-GB" sz="3200" b="1" dirty="0" smtClean="0">
                <a:solidFill>
                  <a:srgbClr val="00B0F0"/>
                </a:solidFill>
              </a:rPr>
              <a:t> PSYCHOLOGY </a:t>
            </a:r>
            <a:endParaRPr lang="en-GB" sz="3200" b="1" dirty="0">
              <a:solidFill>
                <a:srgbClr val="00B0F0"/>
              </a:solidFill>
            </a:endParaRPr>
          </a:p>
        </p:txBody>
      </p:sp>
      <p:sp>
        <p:nvSpPr>
          <p:cNvPr id="1048591" name="Content Placeholder 104859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 i="1" dirty="0">
                <a:solidFill>
                  <a:srgbClr val="006600"/>
                </a:solidFill>
              </a:rPr>
              <a:t>It's  influenced the majority of basic human behavioral traits within society.</a:t>
            </a:r>
            <a:endParaRPr lang="en-GB" i="1" dirty="0">
              <a:solidFill>
                <a:srgbClr val="006600"/>
              </a:solidFill>
            </a:endParaRPr>
          </a:p>
          <a:p>
            <a:r>
              <a:rPr lang="en-US" altLang="en-GB" i="1" dirty="0">
                <a:solidFill>
                  <a:srgbClr val="006600"/>
                </a:solidFill>
              </a:rPr>
              <a:t>It has Done by making technology to solve the problems  easily. </a:t>
            </a:r>
            <a:endParaRPr lang="en-GB" i="1" dirty="0">
              <a:solidFill>
                <a:srgbClr val="006600"/>
              </a:solidFill>
            </a:endParaRPr>
          </a:p>
          <a:p>
            <a:r>
              <a:rPr lang="en-US" altLang="en-GB" i="1" dirty="0">
                <a:solidFill>
                  <a:srgbClr val="006600"/>
                </a:solidFill>
              </a:rPr>
              <a:t>3 societal  areas  of impact:</a:t>
            </a:r>
            <a:endParaRPr lang="en-GB" i="1" dirty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lang="en-US" altLang="en-GB" i="1" dirty="0">
                <a:solidFill>
                  <a:srgbClr val="006600"/>
                </a:solidFill>
              </a:rPr>
              <a:t>      </a:t>
            </a:r>
            <a:r>
              <a:rPr lang="en-US" altLang="en-GB" i="1" dirty="0" err="1" smtClean="0">
                <a:solidFill>
                  <a:srgbClr val="006600"/>
                </a:solidFill>
              </a:rPr>
              <a:t>Eg</a:t>
            </a:r>
            <a:r>
              <a:rPr lang="en-US" altLang="en-GB" i="1" dirty="0" smtClean="0">
                <a:solidFill>
                  <a:srgbClr val="006600"/>
                </a:solidFill>
              </a:rPr>
              <a:t>: Education</a:t>
            </a:r>
            <a:r>
              <a:rPr lang="en-US" altLang="en-GB" i="1" dirty="0">
                <a:solidFill>
                  <a:srgbClr val="006600"/>
                </a:solidFill>
              </a:rPr>
              <a:t>, Employment, Health  </a:t>
            </a:r>
            <a:endParaRPr lang="en-GB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04858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GB" sz="4800" b="1" dirty="0">
                <a:solidFill>
                  <a:srgbClr val="7030A0"/>
                </a:solidFill>
              </a:rPr>
              <a:t>        </a:t>
            </a:r>
            <a:r>
              <a:rPr lang="en-US" altLang="en-GB" sz="4800" b="1" dirty="0" smtClean="0">
                <a:solidFill>
                  <a:srgbClr val="7030A0"/>
                </a:solidFill>
              </a:rPr>
              <a:t>      </a:t>
            </a:r>
            <a:r>
              <a:rPr lang="en-US" altLang="en-GB" sz="4800" b="1" dirty="0">
                <a:solidFill>
                  <a:srgbClr val="7030A0"/>
                </a:solidFill>
              </a:rPr>
              <a:t>CYBERNETICS </a:t>
            </a:r>
            <a:endParaRPr lang="en-GB" sz="4800" b="1" dirty="0">
              <a:solidFill>
                <a:srgbClr val="7030A0"/>
              </a:solidFill>
            </a:endParaRPr>
          </a:p>
        </p:txBody>
      </p:sp>
      <p:sp>
        <p:nvSpPr>
          <p:cNvPr id="1048586" name="Content Placeholder 1048585"/>
          <p:cNvSpPr>
            <a:spLocks noGrp="1"/>
          </p:cNvSpPr>
          <p:nvPr>
            <p:ph idx="1"/>
          </p:nvPr>
        </p:nvSpPr>
        <p:spPr>
          <a:ln w="12700"/>
        </p:spPr>
        <p:txBody>
          <a:bodyPr/>
          <a:lstStyle/>
          <a:p>
            <a:r>
              <a:rPr lang="en-US" altLang="en-GB" i="1" dirty="0">
                <a:solidFill>
                  <a:srgbClr val="800000"/>
                </a:solidFill>
              </a:rPr>
              <a:t>.The </a:t>
            </a:r>
            <a:r>
              <a:rPr lang="en-GB" i="1" dirty="0">
                <a:solidFill>
                  <a:srgbClr val="800000"/>
                </a:solidFill>
              </a:rPr>
              <a:t> science of communications and automatic control systems in both machines and living things.</a:t>
            </a:r>
          </a:p>
          <a:p>
            <a:pPr marL="0" lvl="0" indent="0">
              <a:buNone/>
            </a:pPr>
            <a:r>
              <a:rPr lang="en-US" altLang="en-GB" i="1" dirty="0">
                <a:solidFill>
                  <a:srgbClr val="800000"/>
                </a:solidFill>
              </a:rPr>
              <a:t>   </a:t>
            </a:r>
            <a:r>
              <a:rPr lang="en-US" altLang="en-GB" i="1" dirty="0" smtClean="0">
                <a:solidFill>
                  <a:srgbClr val="800000"/>
                </a:solidFill>
              </a:rPr>
              <a:t>      </a:t>
            </a:r>
            <a:r>
              <a:rPr lang="en-US" altLang="en-GB" i="1" u="sng" dirty="0" smtClean="0">
                <a:solidFill>
                  <a:schemeClr val="accent5">
                    <a:lumMod val="75000"/>
                  </a:schemeClr>
                </a:solidFill>
              </a:rPr>
              <a:t>LIMITS </a:t>
            </a:r>
            <a:r>
              <a:rPr lang="en-US" altLang="en-GB" i="1" u="sng" dirty="0">
                <a:solidFill>
                  <a:schemeClr val="accent5">
                    <a:lumMod val="75000"/>
                  </a:schemeClr>
                </a:solidFill>
              </a:rPr>
              <a:t>OF KNOWING</a:t>
            </a:r>
            <a:endParaRPr lang="en-GB" i="1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en-GB" i="1" u="none" dirty="0">
                <a:solidFill>
                  <a:srgbClr val="800000"/>
                </a:solidFill>
              </a:rPr>
              <a:t>Science  of observed system</a:t>
            </a:r>
            <a:endParaRPr lang="en-GB" i="1" u="none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en-GB" i="1" u="sng" dirty="0">
                <a:solidFill>
                  <a:srgbClr val="800000"/>
                </a:solidFill>
              </a:rPr>
              <a:t> </a:t>
            </a:r>
            <a:r>
              <a:rPr lang="en-US" altLang="en-GB" i="1" u="none" dirty="0">
                <a:solidFill>
                  <a:srgbClr val="800000"/>
                </a:solidFill>
              </a:rPr>
              <a:t>Subjectivity</a:t>
            </a:r>
            <a:endParaRPr lang="en-GB" i="1" u="none" dirty="0">
              <a:solidFill>
                <a:srgbClr val="8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en-GB" i="1" u="none" dirty="0">
                <a:solidFill>
                  <a:srgbClr val="800000"/>
                </a:solidFill>
              </a:rPr>
              <a:t>  Transition from 'first- order cybernetics ' to second-order cybernetics. </a:t>
            </a:r>
            <a:endParaRPr lang="en-GB" i="1" u="none" dirty="0">
              <a:solidFill>
                <a:srgbClr val="800000"/>
              </a:solidFill>
            </a:endParaRPr>
          </a:p>
          <a:p>
            <a:pPr marL="0" lvl="0" indent="0">
              <a:buNone/>
            </a:pPr>
            <a:endParaRPr lang="en-GB" u="none" dirty="0"/>
          </a:p>
          <a:p>
            <a:pPr marL="0" lvl="0" indent="0">
              <a:buNone/>
            </a:pPr>
            <a:endParaRPr lang="en-GB" u="sng" dirty="0"/>
          </a:p>
          <a:p>
            <a:pPr marL="0" lvl="0" indent="0">
              <a:buNone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title"/>
          </p:nvPr>
        </p:nvSpPr>
        <p:spPr>
          <a:xfrm>
            <a:off x="628650" y="39088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en-GB" sz="3600" b="1" dirty="0" smtClean="0">
                <a:solidFill>
                  <a:srgbClr val="003399"/>
                </a:solidFill>
              </a:rPr>
              <a:t>     ORIGIN </a:t>
            </a:r>
            <a:r>
              <a:rPr lang="en-US" altLang="en-GB" sz="3600" b="1" dirty="0">
                <a:solidFill>
                  <a:srgbClr val="003399"/>
                </a:solidFill>
              </a:rPr>
              <a:t>OF ARTIFICIAL </a:t>
            </a:r>
            <a:r>
              <a:rPr lang="en-US" altLang="en-GB" sz="3600" b="1" dirty="0" smtClean="0">
                <a:solidFill>
                  <a:srgbClr val="003399"/>
                </a:solidFill>
              </a:rPr>
              <a:t> </a:t>
            </a:r>
            <a:r>
              <a:rPr lang="en-US" altLang="en-GB" sz="3600" b="1" dirty="0">
                <a:solidFill>
                  <a:srgbClr val="003399"/>
                </a:solidFill>
              </a:rPr>
              <a:t>INTELLIGENCE </a:t>
            </a:r>
            <a:endParaRPr lang="en-GB" sz="3600" b="1" dirty="0">
              <a:solidFill>
                <a:srgbClr val="003399"/>
              </a:solidFill>
            </a:endParaRPr>
          </a:p>
        </p:txBody>
      </p:sp>
      <p:sp>
        <p:nvSpPr>
          <p:cNvPr id="1048589" name="Content Placeholder 10485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 i="1" dirty="0">
                <a:solidFill>
                  <a:srgbClr val="9900CC"/>
                </a:solidFill>
              </a:rPr>
              <a:t>Ironically  </a:t>
            </a:r>
            <a:r>
              <a:rPr lang="en-US" altLang="en-GB" i="1" dirty="0" smtClean="0">
                <a:solidFill>
                  <a:srgbClr val="9900CC"/>
                </a:solidFill>
              </a:rPr>
              <a:t>but </a:t>
            </a:r>
            <a:r>
              <a:rPr lang="en-US" altLang="en-GB" i="1" dirty="0">
                <a:solidFill>
                  <a:srgbClr val="9900CC"/>
                </a:solidFill>
              </a:rPr>
              <a:t>logically.</a:t>
            </a:r>
            <a:endParaRPr lang="en-GB" i="1" dirty="0">
              <a:solidFill>
                <a:srgbClr val="9900CC"/>
              </a:solidFill>
            </a:endParaRPr>
          </a:p>
          <a:p>
            <a:r>
              <a:rPr lang="en-US" altLang="en-GB" i="1" dirty="0">
                <a:solidFill>
                  <a:srgbClr val="9900CC"/>
                </a:solidFill>
              </a:rPr>
              <a:t>Artificial  intelligence  and cybernetics  mainly  search for the machine intelligence.</a:t>
            </a:r>
            <a:endParaRPr lang="en-GB" i="1" dirty="0">
              <a:solidFill>
                <a:srgbClr val="9900CC"/>
              </a:solidFill>
            </a:endParaRPr>
          </a:p>
          <a:p>
            <a:r>
              <a:rPr lang="en-US" altLang="en-GB" i="1" dirty="0">
                <a:solidFill>
                  <a:srgbClr val="9900CC"/>
                </a:solidFill>
              </a:rPr>
              <a:t>Cybernetics  started  in the advance  of AI</a:t>
            </a:r>
            <a:endParaRPr lang="en-GB" i="1" dirty="0">
              <a:solidFill>
                <a:srgbClr val="9900CC"/>
              </a:solidFill>
            </a:endParaRPr>
          </a:p>
          <a:p>
            <a:r>
              <a:rPr lang="en-US" altLang="en-GB" i="1" dirty="0">
                <a:solidFill>
                  <a:srgbClr val="9900CC"/>
                </a:solidFill>
              </a:rPr>
              <a:t>AI is dominated between  1960 and 1985.</a:t>
            </a:r>
            <a:endParaRPr lang="en-GB" i="1" dirty="0">
              <a:solidFill>
                <a:srgbClr val="9900CC"/>
              </a:solidFill>
            </a:endParaRPr>
          </a:p>
          <a:p>
            <a:r>
              <a:rPr lang="en-US" altLang="en-GB" i="1" dirty="0">
                <a:solidFill>
                  <a:srgbClr val="9900CC"/>
                </a:solidFill>
              </a:rPr>
              <a:t>The difficulties  in AI lead  to search the solutions  that enlarged the field of cybernetics</a:t>
            </a:r>
            <a:r>
              <a:rPr lang="en-US" altLang="en-GB" dirty="0"/>
              <a:t>.  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Content Placeholder 1048591"/>
          <p:cNvSpPr>
            <a:spLocks noGrp="1"/>
          </p:cNvSpPr>
          <p:nvPr>
            <p:ph idx="1"/>
          </p:nvPr>
        </p:nvSpPr>
        <p:spPr>
          <a:xfrm>
            <a:off x="628650" y="150949"/>
            <a:ext cx="7886700" cy="714018"/>
          </a:xfrm>
        </p:spPr>
        <p:txBody>
          <a:bodyPr>
            <a:normAutofit fontScale="96786"/>
          </a:bodyPr>
          <a:lstStyle/>
          <a:p>
            <a:r>
              <a:rPr lang="en-US" altLang="en-GB" dirty="0"/>
              <a:t> </a:t>
            </a:r>
            <a:r>
              <a:rPr lang="en-US" altLang="en-GB" sz="2500" b="1" u="sng" dirty="0" err="1">
                <a:solidFill>
                  <a:schemeClr val="accent4">
                    <a:lumMod val="75000"/>
                  </a:schemeClr>
                </a:solidFill>
              </a:rPr>
              <a:t>Orgins</a:t>
            </a:r>
            <a:r>
              <a:rPr lang="en-US" altLang="en-GB" sz="2500" b="1" u="sng" dirty="0">
                <a:solidFill>
                  <a:schemeClr val="accent4">
                    <a:lumMod val="75000"/>
                  </a:schemeClr>
                </a:solidFill>
              </a:rPr>
              <a:t> of AI (Artificial   intelligence ) in cybernetics:</a:t>
            </a:r>
            <a:endParaRPr lang="en-GB" sz="25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27441" y="6857999"/>
            <a:ext cx="6026727" cy="4121182"/>
          </a:xfrm>
          <a:prstGeom prst="rect">
            <a:avLst/>
          </a:prstGeom>
        </p:spPr>
      </p:pic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48144" y="726555"/>
            <a:ext cx="8067206" cy="5896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1048594"/>
          <p:cNvSpPr>
            <a:spLocks noGrp="1"/>
          </p:cNvSpPr>
          <p:nvPr>
            <p:ph idx="1"/>
          </p:nvPr>
        </p:nvSpPr>
        <p:spPr>
          <a:xfrm>
            <a:off x="628650" y="162850"/>
            <a:ext cx="7886700" cy="6449292"/>
          </a:xfrm>
        </p:spPr>
        <p:txBody>
          <a:bodyPr/>
          <a:lstStyle/>
          <a:p>
            <a:pPr marL="0" indent="0">
              <a:buNone/>
            </a:pPr>
            <a:r>
              <a:rPr lang="en-US" altLang="en-GB" sz="4400" b="1" dirty="0">
                <a:solidFill>
                  <a:srgbClr val="0066FF"/>
                </a:solidFill>
              </a:rPr>
              <a:t> </a:t>
            </a:r>
            <a:r>
              <a:rPr lang="en-US" altLang="en-GB" sz="4400" b="1" dirty="0" smtClean="0">
                <a:solidFill>
                  <a:srgbClr val="0066FF"/>
                </a:solidFill>
              </a:rPr>
              <a:t>          </a:t>
            </a:r>
            <a:r>
              <a:rPr lang="en-US" altLang="en-GB" sz="4400" b="1" i="0" dirty="0" smtClean="0">
                <a:solidFill>
                  <a:srgbClr val="0066FF"/>
                </a:solidFill>
              </a:rPr>
              <a:t>Cybernetics  </a:t>
            </a:r>
            <a:r>
              <a:rPr lang="en-US" altLang="en-GB" sz="4400" b="1" i="0" dirty="0">
                <a:solidFill>
                  <a:srgbClr val="0066FF"/>
                </a:solidFill>
              </a:rPr>
              <a:t>Today</a:t>
            </a:r>
            <a:endParaRPr lang="en-GB" sz="4400" b="1" i="0" dirty="0">
              <a:solidFill>
                <a:srgbClr val="0066FF"/>
              </a:solidFill>
            </a:endParaRPr>
          </a:p>
          <a:p>
            <a:pPr marL="0" indent="0">
              <a:buNone/>
            </a:pPr>
            <a:r>
              <a:rPr lang="en-US" altLang="en-GB" b="0" i="0" dirty="0"/>
              <a:t>           </a:t>
            </a:r>
            <a:endParaRPr lang="en-GB" b="0" i="0" dirty="0"/>
          </a:p>
          <a:p>
            <a:pPr>
              <a:buFont typeface="Wingdings" charset="2"/>
              <a:buChar char="¨"/>
            </a:pPr>
            <a:r>
              <a:rPr lang="en-US" altLang="en-GB" sz="2400" b="1" i="0" dirty="0">
                <a:solidFill>
                  <a:schemeClr val="accent6">
                    <a:lumMod val="50000"/>
                  </a:schemeClr>
                </a:solidFill>
              </a:rPr>
              <a:t>      In 20th  century </a:t>
            </a:r>
            <a:endParaRPr lang="en-GB" sz="2400" b="1" i="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en-GB" b="0" i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>
              <a:buFont typeface="Wingdings" charset="2"/>
              <a:buChar char="ü"/>
            </a:pPr>
            <a:r>
              <a:rPr lang="en-US" altLang="en-GB" b="0" i="1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altLang="en-GB" b="0" i="1" dirty="0">
                <a:solidFill>
                  <a:schemeClr val="tx2">
                    <a:lumMod val="75000"/>
                  </a:schemeClr>
                </a:solidFill>
              </a:rPr>
              <a:t>Rediscovering  the influence  of cybernetics on the tradition. </a:t>
            </a:r>
            <a:endParaRPr lang="en-GB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charset="2"/>
              <a:buChar char="ü"/>
            </a:pPr>
            <a:r>
              <a:rPr lang="en-US" altLang="en-GB" b="0" i="1" dirty="0">
                <a:solidFill>
                  <a:schemeClr val="tx2">
                    <a:lumMod val="75000"/>
                  </a:schemeClr>
                </a:solidFill>
              </a:rPr>
              <a:t>Needs for </a:t>
            </a:r>
            <a:r>
              <a:rPr lang="en-US" altLang="en-GB" b="0" i="1" dirty="0" smtClean="0">
                <a:solidFill>
                  <a:schemeClr val="tx2">
                    <a:lumMod val="75000"/>
                  </a:schemeClr>
                </a:solidFill>
              </a:rPr>
              <a:t>rigorous </a:t>
            </a:r>
            <a:r>
              <a:rPr lang="en-US" altLang="en-GB" b="0" i="1" dirty="0">
                <a:solidFill>
                  <a:schemeClr val="tx2">
                    <a:lumMod val="75000"/>
                  </a:schemeClr>
                </a:solidFill>
              </a:rPr>
              <a:t>models  of goals.</a:t>
            </a:r>
            <a:endParaRPr lang="en-GB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charset="2"/>
              <a:buChar char="ü"/>
            </a:pPr>
            <a:r>
              <a:rPr lang="en-US" altLang="en-GB" b="0" i="1" dirty="0">
                <a:solidFill>
                  <a:schemeClr val="tx2">
                    <a:lumMod val="75000"/>
                  </a:schemeClr>
                </a:solidFill>
              </a:rPr>
              <a:t>Interaction  and system limitations for the successful development of complex  products and services. </a:t>
            </a:r>
            <a:endParaRPr lang="en-GB" b="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738</Words>
  <Application>Microsoft Office PowerPoint</Application>
  <PresentationFormat>On-screen Show (4:3)</PresentationFormat>
  <Paragraphs>80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    CYBER PSYCHOLOGY</vt:lpstr>
      <vt:lpstr>                 CONTENTS</vt:lpstr>
      <vt:lpstr>              INTRODUCTION</vt:lpstr>
      <vt:lpstr>DEFINITION  OF CYBER PSYCHOLOGY                </vt:lpstr>
      <vt:lpstr>PRACTICAL  USES OF CYBER  PSYCHOLOGY </vt:lpstr>
      <vt:lpstr>              CYBERNETICS </vt:lpstr>
      <vt:lpstr>     ORIGIN OF ARTIFICIAL  INTELLIGENCE </vt:lpstr>
      <vt:lpstr>Slide 8</vt:lpstr>
      <vt:lpstr>Slide 9</vt:lpstr>
      <vt:lpstr>  CYBERSPACE AS PSYCHOLOGICAL SPACE</vt:lpstr>
      <vt:lpstr>Slide 11</vt:lpstr>
      <vt:lpstr>PSYCHOLOGY  IN CYBERSPACE </vt:lpstr>
      <vt:lpstr>         CYBER PSYCHOLOGY- AN EMERGING FIELD OF RESEARCH </vt:lpstr>
      <vt:lpstr>      CONCLUSION </vt:lpstr>
      <vt:lpstr>                 REFERENCES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PSYCHOLOGY</dc:title>
  <dc:creator>KEETUMEETU</dc:creator>
  <cp:lastModifiedBy>acer</cp:lastModifiedBy>
  <cp:revision>11</cp:revision>
  <dcterms:created xsi:type="dcterms:W3CDTF">2015-04-30T22:30:45Z</dcterms:created>
  <dcterms:modified xsi:type="dcterms:W3CDTF">2019-08-01T05:38:50Z</dcterms:modified>
</cp:coreProperties>
</file>